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9" r:id="rId3"/>
    <p:sldId id="265" r:id="rId4"/>
    <p:sldId id="257" r:id="rId5"/>
    <p:sldId id="266" r:id="rId6"/>
    <p:sldId id="261" r:id="rId7"/>
    <p:sldId id="272" r:id="rId8"/>
    <p:sldId id="274" r:id="rId9"/>
    <p:sldId id="273" r:id="rId10"/>
    <p:sldId id="270" r:id="rId11"/>
    <p:sldId id="267" r:id="rId12"/>
    <p:sldId id="268" r:id="rId13"/>
    <p:sldId id="258" r:id="rId14"/>
    <p:sldId id="264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30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147D841-8416-4E40-87F1-0E09192E444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8B910EF-C690-4574-BAAE-8F6355D30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4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State Entities</a:t>
            </a:r>
          </a:p>
          <a:p>
            <a:pPr lvl="0"/>
            <a:r>
              <a:rPr lang="en-US" dirty="0" smtClean="0"/>
              <a:t>Community College Presidents</a:t>
            </a:r>
          </a:p>
          <a:p>
            <a:pPr lvl="0"/>
            <a:r>
              <a:rPr lang="en-US" dirty="0" smtClean="0"/>
              <a:t>Adult Education</a:t>
            </a:r>
          </a:p>
          <a:p>
            <a:pPr lvl="0"/>
            <a:r>
              <a:rPr lang="en-US" dirty="0" smtClean="0"/>
              <a:t>Workforce Education</a:t>
            </a:r>
          </a:p>
          <a:p>
            <a:pPr lvl="0"/>
            <a:r>
              <a:rPr lang="en-US" dirty="0" smtClean="0"/>
              <a:t>Career and Technical Education</a:t>
            </a:r>
          </a:p>
          <a:p>
            <a:pPr lvl="0"/>
            <a:r>
              <a:rPr lang="en-US" dirty="0" smtClean="0"/>
              <a:t>Academic Affairs</a:t>
            </a:r>
          </a:p>
          <a:p>
            <a:pPr lvl="0"/>
            <a:r>
              <a:rPr lang="en-US" dirty="0" smtClean="0"/>
              <a:t>Advocacy/Community-Based Organizations</a:t>
            </a:r>
          </a:p>
          <a:p>
            <a:pPr lvl="0"/>
            <a:r>
              <a:rPr lang="en-US" dirty="0" smtClean="0"/>
              <a:t>Business Associations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North Central Region – March 18, 2015, Heartland Community College, Normal</a:t>
            </a:r>
          </a:p>
          <a:p>
            <a:pPr lvl="0"/>
            <a:r>
              <a:rPr lang="en-US" b="1" dirty="0" smtClean="0"/>
              <a:t>Central Region – March 19, 2015, Hilton Hotel, Springfield</a:t>
            </a:r>
          </a:p>
          <a:p>
            <a:pPr lvl="0"/>
            <a:r>
              <a:rPr lang="en-US" dirty="0" smtClean="0"/>
              <a:t>North West Region – March 31, 2015, Illinois Valley Community College, Oglesby</a:t>
            </a:r>
          </a:p>
          <a:p>
            <a:pPr lvl="0"/>
            <a:r>
              <a:rPr lang="en-US" dirty="0" smtClean="0"/>
              <a:t>East Central Region – April 1, 2015, Parkland College, Champaign</a:t>
            </a:r>
          </a:p>
          <a:p>
            <a:pPr lvl="0"/>
            <a:r>
              <a:rPr lang="en-US" dirty="0" smtClean="0"/>
              <a:t>Southwestern Region – April 14, 2015, Lewis and Clark Community College, Godfrey</a:t>
            </a:r>
          </a:p>
          <a:p>
            <a:pPr lvl="0"/>
            <a:r>
              <a:rPr lang="en-US" dirty="0" smtClean="0"/>
              <a:t>Southeastern Region – April 15, 2015, Lake Land College, Mattoon</a:t>
            </a:r>
          </a:p>
          <a:p>
            <a:pPr lvl="0"/>
            <a:r>
              <a:rPr lang="en-US" dirty="0" smtClean="0"/>
              <a:t>Southern Region – April 16, 2015, Rend Lake College, Ina</a:t>
            </a:r>
          </a:p>
          <a:p>
            <a:pPr lvl="0"/>
            <a:r>
              <a:rPr lang="en-US" dirty="0" smtClean="0"/>
              <a:t>West Central Region – April 30, 2015, Carl Sandburg College, Galesburg </a:t>
            </a:r>
          </a:p>
          <a:p>
            <a:pPr lvl="0"/>
            <a:r>
              <a:rPr lang="en-US" dirty="0" smtClean="0"/>
              <a:t>Northern State Line Region – May 1, 2015, Rock Valley College, Rockford</a:t>
            </a:r>
          </a:p>
          <a:p>
            <a:pPr lvl="0"/>
            <a:r>
              <a:rPr lang="en-US" dirty="0" smtClean="0"/>
              <a:t>North East Region – May 5, 2015, Moraine Valley Community College, Palos Hills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10EF-C690-4574-BAAE-8F6355D301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7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10EF-C690-4574-BAAE-8F6355D301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3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6E3701-C789-4A67-963D-4803EC5BB2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B9169B-AD86-432B-B3F3-E8AAD0695995}" type="datetimeFigureOut">
              <a:rPr lang="en-US" smtClean="0"/>
              <a:pPr/>
              <a:t>7/29/2016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Foster@illinois.gov" TargetMode="External"/><Relationship Id="rId2" Type="http://schemas.openxmlformats.org/officeDocument/2006/relationships/hyperlink" Target="mailto:Lavon.Nelson@illinois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1"/>
            <a:ext cx="8077200" cy="1676400"/>
          </a:xfrm>
        </p:spPr>
        <p:txBody>
          <a:bodyPr/>
          <a:lstStyle/>
          <a:p>
            <a:pPr algn="ctr"/>
            <a:r>
              <a:rPr lang="en-US" sz="4400" b="1" dirty="0" smtClean="0"/>
              <a:t>ICCB </a:t>
            </a:r>
            <a:r>
              <a:rPr lang="en-US" sz="4400" b="1" dirty="0"/>
              <a:t>Workforce Education Strategic Plan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7772400" cy="224386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Jennifer K. Foster</a:t>
            </a:r>
          </a:p>
          <a:p>
            <a:r>
              <a:rPr lang="en-US" b="1" dirty="0" smtClean="0"/>
              <a:t>Deputy Director for Adult Education and Workforce</a:t>
            </a:r>
          </a:p>
          <a:p>
            <a:endParaRPr lang="en-US" b="1" dirty="0"/>
          </a:p>
          <a:p>
            <a:r>
              <a:rPr lang="en-US" b="1" dirty="0" smtClean="0"/>
              <a:t>Lavon Nelson</a:t>
            </a:r>
          </a:p>
          <a:p>
            <a:r>
              <a:rPr lang="en-US" b="1" dirty="0" smtClean="0"/>
              <a:t>Senior Director for Workforce Development</a:t>
            </a:r>
          </a:p>
          <a:p>
            <a:r>
              <a:rPr lang="en-US" b="1" dirty="0" smtClean="0"/>
              <a:t>July 21, 2016</a:t>
            </a:r>
          </a:p>
          <a:p>
            <a:endParaRPr lang="en-US" b="1" dirty="0"/>
          </a:p>
          <a:p>
            <a:pPr algn="ctr"/>
            <a:r>
              <a:rPr lang="en-US" sz="2800" b="1" dirty="0" smtClean="0"/>
              <a:t>2016 College Changes Everything Conference</a:t>
            </a:r>
          </a:p>
        </p:txBody>
      </p:sp>
    </p:spTree>
    <p:extLst>
      <p:ext uri="{BB962C8B-B14F-4D97-AF65-F5344CB8AC3E}">
        <p14:creationId xmlns:p14="http://schemas.microsoft.com/office/powerpoint/2010/main" val="21202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 Continued….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Committees:</a:t>
            </a:r>
            <a:endParaRPr lang="en-US" b="1" dirty="0"/>
          </a:p>
          <a:p>
            <a:pPr lvl="1" algn="just"/>
            <a:r>
              <a:rPr lang="en-US" sz="2200" b="1" dirty="0" smtClean="0"/>
              <a:t>Employer </a:t>
            </a:r>
            <a:r>
              <a:rPr lang="en-US" sz="2200" b="1" dirty="0"/>
              <a:t>Engagement </a:t>
            </a:r>
            <a:r>
              <a:rPr lang="en-US" sz="2200" b="1" dirty="0" smtClean="0"/>
              <a:t>– </a:t>
            </a:r>
            <a:r>
              <a:rPr lang="en-US" sz="2200" dirty="0" smtClean="0"/>
              <a:t>Explores </a:t>
            </a:r>
            <a:r>
              <a:rPr lang="en-US" sz="2200" dirty="0"/>
              <a:t>what can be done by community colleges, and by the talent development system as a whole, to better meet employer needs. </a:t>
            </a:r>
            <a:endParaRPr lang="en-US" sz="2200" dirty="0" smtClean="0"/>
          </a:p>
          <a:p>
            <a:pPr lvl="2" algn="just"/>
            <a:endParaRPr lang="en-US" sz="2000" dirty="0"/>
          </a:p>
          <a:p>
            <a:pPr lvl="1" algn="just"/>
            <a:r>
              <a:rPr lang="en-US" sz="2200" b="1" dirty="0" smtClean="0"/>
              <a:t>Education </a:t>
            </a:r>
            <a:r>
              <a:rPr lang="en-US" sz="2200" b="1" dirty="0"/>
              <a:t>System Alignment </a:t>
            </a:r>
            <a:r>
              <a:rPr lang="en-US" sz="2200" dirty="0"/>
              <a:t>– Explores what the individual community colleges need from ICCB and other education partners to maximize their ability to serve their communities</a:t>
            </a:r>
            <a:r>
              <a:rPr lang="en-US" sz="2200" dirty="0" smtClean="0"/>
              <a:t>.</a:t>
            </a:r>
          </a:p>
          <a:p>
            <a:pPr marL="777240" lvl="2" indent="0" algn="just">
              <a:buNone/>
            </a:pPr>
            <a:endParaRPr lang="en-US" sz="2000" dirty="0"/>
          </a:p>
          <a:p>
            <a:pPr lvl="1" algn="just"/>
            <a:r>
              <a:rPr lang="en-US" sz="2200" b="1" dirty="0" smtClean="0"/>
              <a:t>Talent </a:t>
            </a:r>
            <a:r>
              <a:rPr lang="en-US" sz="2200" b="1" dirty="0"/>
              <a:t>Development System Alignment – </a:t>
            </a:r>
            <a:r>
              <a:rPr lang="en-US" sz="2200" dirty="0"/>
              <a:t>Explores how the various partners can work together with community colleges to address the sector and occupational needs of the workforce.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38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Themes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Connections Among Public Partners</a:t>
            </a:r>
          </a:p>
          <a:p>
            <a:pPr lvl="1" algn="just"/>
            <a:r>
              <a:rPr lang="en-US" i="1" dirty="0"/>
              <a:t>There is a clear need to develop strategies that will </a:t>
            </a:r>
            <a:r>
              <a:rPr lang="en-US" b="1" i="1" dirty="0"/>
              <a:t>strengthen each region’s connections between and among community colleges, adult education, career and technical education, K-12 systems</a:t>
            </a:r>
            <a:r>
              <a:rPr lang="en-US" i="1" dirty="0"/>
              <a:t>, and the workforce and economic development systems</a:t>
            </a:r>
            <a:r>
              <a:rPr lang="en-US" i="1" dirty="0" smtClean="0"/>
              <a:t>.</a:t>
            </a:r>
          </a:p>
          <a:p>
            <a:pPr lvl="0" algn="just"/>
            <a:r>
              <a:rPr lang="en-US" b="1" dirty="0" smtClean="0"/>
              <a:t>Public </a:t>
            </a:r>
            <a:r>
              <a:rPr lang="en-US" b="1" dirty="0"/>
              <a:t>Partners’ Engagement and Alignment with Business</a:t>
            </a:r>
          </a:p>
          <a:p>
            <a:pPr lvl="1" algn="just"/>
            <a:r>
              <a:rPr lang="en-US" b="1" i="1" dirty="0"/>
              <a:t>Partnering with education and training providers</a:t>
            </a:r>
            <a:r>
              <a:rPr lang="en-US" i="1" dirty="0"/>
              <a:t>, and with economic and workforce development, needs to be </a:t>
            </a:r>
            <a:r>
              <a:rPr lang="en-US" b="1" i="1" dirty="0"/>
              <a:t>easier and more seamless for employers</a:t>
            </a:r>
            <a:r>
              <a:rPr lang="en-US" i="1" dirty="0"/>
              <a:t>, and must provide more value.  </a:t>
            </a:r>
            <a:endParaRPr lang="en-US" dirty="0"/>
          </a:p>
          <a:p>
            <a:pPr lvl="0" algn="just"/>
            <a:r>
              <a:rPr lang="en-US" b="1" dirty="0" smtClean="0"/>
              <a:t>Essential and </a:t>
            </a:r>
            <a:r>
              <a:rPr lang="en-US" b="1" dirty="0"/>
              <a:t>Occupational Skill Needs </a:t>
            </a:r>
          </a:p>
          <a:p>
            <a:pPr lvl="1" algn="just"/>
            <a:r>
              <a:rPr lang="en-US" i="1" dirty="0"/>
              <a:t>Employers want workforce and education systems to expand the pool of qualified applicants. They uniformly noted </a:t>
            </a:r>
            <a:r>
              <a:rPr lang="en-US" b="1" i="1" dirty="0"/>
              <a:t>significant deficits in workers’ (particularly young workers’) “soft” or essential skills</a:t>
            </a:r>
            <a:r>
              <a:rPr lang="en-US" i="1" dirty="0"/>
              <a:t> and also want the workforce partners to specifically address the sector and occupational needs of industry.</a:t>
            </a:r>
            <a:endParaRPr lang="en-US" dirty="0"/>
          </a:p>
          <a:p>
            <a:pPr marL="411480" lvl="1" indent="0">
              <a:buNone/>
            </a:pPr>
            <a:r>
              <a:rPr lang="en-US" dirty="0"/>
              <a:t> </a:t>
            </a:r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7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Themes: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Alignment of Education </a:t>
            </a:r>
            <a:r>
              <a:rPr lang="en-US" b="1" dirty="0"/>
              <a:t>and Training Program Needs</a:t>
            </a:r>
          </a:p>
          <a:p>
            <a:pPr lvl="1" algn="just"/>
            <a:r>
              <a:rPr lang="en-US" i="1" dirty="0"/>
              <a:t>Employers continuously emphasized their perception of a </a:t>
            </a:r>
            <a:r>
              <a:rPr lang="en-US" b="1" i="1" dirty="0"/>
              <a:t>disconnect between what they need and the training</a:t>
            </a:r>
            <a:r>
              <a:rPr lang="en-US" i="1" dirty="0"/>
              <a:t> and other services being provided by the education and workforce systems. </a:t>
            </a:r>
            <a:r>
              <a:rPr lang="en-US" b="1" i="1" dirty="0"/>
              <a:t>Employers want education and training to be better aligned to their needs</a:t>
            </a:r>
            <a:r>
              <a:rPr lang="en-US" i="1" dirty="0"/>
              <a:t>, standards and expectations, and would be enthusiastic participants in effective collaborations focused on achieving that. </a:t>
            </a:r>
            <a:endParaRPr lang="en-US" i="1" dirty="0" smtClean="0"/>
          </a:p>
          <a:p>
            <a:pPr lvl="0"/>
            <a:r>
              <a:rPr lang="en-US" b="1" dirty="0"/>
              <a:t>Earlier Career-Related Education and Exposure</a:t>
            </a:r>
          </a:p>
          <a:p>
            <a:pPr lvl="1" algn="just"/>
            <a:r>
              <a:rPr lang="en-US" i="1" dirty="0"/>
              <a:t>Students need to be </a:t>
            </a:r>
            <a:r>
              <a:rPr lang="en-US" b="1" i="1" dirty="0"/>
              <a:t>exposed to careers</a:t>
            </a:r>
            <a:r>
              <a:rPr lang="en-US" i="1" dirty="0"/>
              <a:t>, </a:t>
            </a:r>
            <a:r>
              <a:rPr lang="en-US" b="1" i="1" dirty="0"/>
              <a:t>on-the-job learning</a:t>
            </a:r>
            <a:r>
              <a:rPr lang="en-US" i="1" dirty="0"/>
              <a:t>, and work much </a:t>
            </a:r>
            <a:r>
              <a:rPr lang="en-US" b="1" i="1" dirty="0"/>
              <a:t>earlier</a:t>
            </a:r>
            <a:r>
              <a:rPr lang="en-US" i="1" dirty="0"/>
              <a:t>. There was a clear consensus that career exposure, exploration, and work experience needs to start earlier, at the </a:t>
            </a:r>
            <a:r>
              <a:rPr lang="en-US" b="1" i="1" dirty="0"/>
              <a:t>K-12</a:t>
            </a:r>
            <a:r>
              <a:rPr lang="en-US" i="1" dirty="0"/>
              <a:t> level, and optimally at the elementary school level.  Community colleges, adult education, career and technical education, and K-12 partners have a significant </a:t>
            </a:r>
            <a:r>
              <a:rPr lang="en-US" b="1" i="1" dirty="0"/>
              <a:t>opportunity to expand collaboration and strategic efforts</a:t>
            </a:r>
            <a:r>
              <a:rPr lang="en-US" i="1" dirty="0"/>
              <a:t> and to ensure that clear and </a:t>
            </a:r>
            <a:r>
              <a:rPr lang="en-US" b="1" i="1" dirty="0"/>
              <a:t>consistent career pathways are adopted statewide</a:t>
            </a:r>
            <a:r>
              <a:rPr lang="en-US" i="1" dirty="0"/>
              <a:t> and intentionally pursued on a continuum from the K-12 to community college level (and beyond).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3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b="1" dirty="0" smtClean="0"/>
              <a:t>Next Steps…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828800"/>
            <a:ext cx="6768353" cy="4114801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 the </a:t>
            </a:r>
            <a:r>
              <a:rPr lang="en-US" dirty="0" smtClean="0"/>
              <a:t>Maher &amp; Maher report to the ICCB website</a:t>
            </a:r>
          </a:p>
          <a:p>
            <a:r>
              <a:rPr lang="en-US" dirty="0" smtClean="0"/>
              <a:t>Develop </a:t>
            </a:r>
            <a:r>
              <a:rPr lang="en-US" b="1" dirty="0" smtClean="0"/>
              <a:t>timeline</a:t>
            </a:r>
            <a:r>
              <a:rPr lang="en-US" dirty="0" smtClean="0"/>
              <a:t> for development of the plan – August 2016</a:t>
            </a:r>
          </a:p>
          <a:p>
            <a:r>
              <a:rPr lang="en-US" dirty="0" smtClean="0"/>
              <a:t>Form a team to </a:t>
            </a:r>
            <a:r>
              <a:rPr lang="en-US" b="1" dirty="0" smtClean="0"/>
              <a:t>develop the goals and objectives</a:t>
            </a:r>
            <a:r>
              <a:rPr lang="en-US" dirty="0" smtClean="0"/>
              <a:t> under each theme areas.</a:t>
            </a:r>
          </a:p>
          <a:p>
            <a:r>
              <a:rPr lang="en-US" dirty="0" smtClean="0"/>
              <a:t>Gather </a:t>
            </a:r>
            <a:r>
              <a:rPr lang="en-US" b="1" dirty="0" smtClean="0"/>
              <a:t>input</a:t>
            </a:r>
            <a:r>
              <a:rPr lang="en-US" dirty="0" smtClean="0"/>
              <a:t> from the workforce and education </a:t>
            </a:r>
          </a:p>
          <a:p>
            <a:r>
              <a:rPr lang="en-US" b="1" dirty="0" smtClean="0"/>
              <a:t>Present final document </a:t>
            </a:r>
            <a:r>
              <a:rPr lang="en-US" dirty="0" smtClean="0"/>
              <a:t>to the ICCB – Spring 2017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Lavon Nelson</a:t>
            </a:r>
          </a:p>
          <a:p>
            <a:pPr marL="114300" indent="0">
              <a:buNone/>
            </a:pPr>
            <a:r>
              <a:rPr lang="en-US" dirty="0" smtClean="0"/>
              <a:t>    Senior Director for Workforce Development</a:t>
            </a:r>
          </a:p>
          <a:p>
            <a:pPr lvl="1"/>
            <a:r>
              <a:rPr lang="en-US" dirty="0" smtClean="0">
                <a:hlinkClick r:id="rId2"/>
              </a:rPr>
              <a:t>Lavon.Nelson@illinois.gov</a:t>
            </a:r>
            <a:endParaRPr lang="en-US" dirty="0" smtClean="0"/>
          </a:p>
          <a:p>
            <a:pPr lvl="1"/>
            <a:r>
              <a:rPr lang="en-US" dirty="0" smtClean="0"/>
              <a:t>217-557-2742</a:t>
            </a:r>
          </a:p>
          <a:p>
            <a:r>
              <a:rPr lang="en-US" dirty="0" smtClean="0"/>
              <a:t>Jennifer K. Foster </a:t>
            </a:r>
          </a:p>
          <a:p>
            <a:pPr marL="114300" indent="0">
              <a:buNone/>
            </a:pPr>
            <a:r>
              <a:rPr lang="en-US" dirty="0" smtClean="0"/>
              <a:t>   Deputy Director for Adult Education and Workforce</a:t>
            </a:r>
          </a:p>
          <a:p>
            <a:pPr lvl="1"/>
            <a:r>
              <a:rPr lang="en-US" dirty="0" smtClean="0">
                <a:hlinkClick r:id="rId3"/>
              </a:rPr>
              <a:t>Jennifer.Foster@illinois.gov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217-785-0171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What is the Workforce Education Strategic Plan?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 smtClean="0"/>
              <a:t>The Workforce Education Strategic Plan is a five-year plan developed in partnership with the </a:t>
            </a:r>
            <a:r>
              <a:rPr lang="en-US" b="1" dirty="0" smtClean="0"/>
              <a:t>Illinois Department of Commerce and Economic Opportunity, </a:t>
            </a:r>
            <a:r>
              <a:rPr lang="en-US" dirty="0" smtClean="0"/>
              <a:t>the </a:t>
            </a:r>
            <a:r>
              <a:rPr lang="en-US" b="1" dirty="0" smtClean="0"/>
              <a:t>Illinois Council of Community College Presidents</a:t>
            </a:r>
            <a:r>
              <a:rPr lang="en-US" dirty="0" smtClean="0"/>
              <a:t>, representatives of various stakeholder groups, state agencies and interested parties to: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develop a comprehensive set of recommended guiding principles, strategic directions and goals to guide Workforce Education in the Illinois community college system.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the Plan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7620000" cy="4038600"/>
          </a:xfrm>
        </p:spPr>
        <p:txBody>
          <a:bodyPr/>
          <a:lstStyle/>
          <a:p>
            <a:r>
              <a:rPr lang="en-US" b="1" dirty="0" smtClean="0"/>
              <a:t>Strengthen and build </a:t>
            </a:r>
            <a:r>
              <a:rPr lang="en-US" dirty="0" smtClean="0"/>
              <a:t>upon the existing foundation for future workforce initiatives in the state</a:t>
            </a:r>
          </a:p>
          <a:p>
            <a:r>
              <a:rPr lang="en-US" b="1" dirty="0" smtClean="0"/>
              <a:t>Expand and enhance </a:t>
            </a:r>
            <a:r>
              <a:rPr lang="en-US" dirty="0" smtClean="0"/>
              <a:t>Illinois’ ability to </a:t>
            </a:r>
            <a:r>
              <a:rPr lang="en-US" b="1" dirty="0" smtClean="0"/>
              <a:t>attract businesses</a:t>
            </a:r>
            <a:r>
              <a:rPr lang="en-US" dirty="0" smtClean="0"/>
              <a:t> and </a:t>
            </a:r>
            <a:r>
              <a:rPr lang="en-US" b="1" dirty="0" smtClean="0"/>
              <a:t>develop educational opportunities </a:t>
            </a:r>
            <a:r>
              <a:rPr lang="en-US" dirty="0" smtClean="0"/>
              <a:t>to support students’ success as they prepare to enter the workforce </a:t>
            </a:r>
          </a:p>
          <a:p>
            <a:r>
              <a:rPr lang="en-US" b="1" dirty="0" smtClean="0"/>
              <a:t>Align education and workforce </a:t>
            </a:r>
            <a:r>
              <a:rPr lang="en-US" dirty="0" smtClean="0"/>
              <a:t>to meet workforce needs</a:t>
            </a:r>
          </a:p>
          <a:p>
            <a:pPr marL="11430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Guiding Principles: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821705" cy="4800600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en-US" sz="3300" dirty="0" smtClean="0"/>
              <a:t>The Workforce Education Plan will:</a:t>
            </a:r>
          </a:p>
          <a:p>
            <a:pPr marL="114300" indent="0">
              <a:buNone/>
            </a:pPr>
            <a:endParaRPr lang="en-US" sz="3200" dirty="0" smtClean="0"/>
          </a:p>
          <a:p>
            <a:pPr lvl="1"/>
            <a:r>
              <a:rPr lang="en-US" sz="3200" b="1" dirty="0"/>
              <a:t>E</a:t>
            </a:r>
            <a:r>
              <a:rPr lang="en-US" sz="3200" b="1" dirty="0" smtClean="0"/>
              <a:t>nsure</a:t>
            </a:r>
            <a:r>
              <a:rPr lang="en-US" sz="3200" dirty="0" smtClean="0"/>
              <a:t> </a:t>
            </a:r>
            <a:r>
              <a:rPr lang="en-US" sz="3200" dirty="0"/>
              <a:t>education and economic competitiveness for the system at the local and state levels</a:t>
            </a:r>
            <a:r>
              <a:rPr lang="en-US" sz="3200" dirty="0" smtClean="0"/>
              <a:t>;</a:t>
            </a:r>
          </a:p>
          <a:p>
            <a:pPr lvl="1"/>
            <a:endParaRPr lang="en-US" sz="3200" dirty="0"/>
          </a:p>
          <a:p>
            <a:pPr lvl="1"/>
            <a:r>
              <a:rPr lang="en-US" sz="3200" b="1" dirty="0"/>
              <a:t>S</a:t>
            </a:r>
            <a:r>
              <a:rPr lang="en-US" sz="3200" b="1" dirty="0" smtClean="0"/>
              <a:t>trengthen</a:t>
            </a:r>
            <a:r>
              <a:rPr lang="en-US" sz="3200" dirty="0" smtClean="0"/>
              <a:t> </a:t>
            </a:r>
            <a:r>
              <a:rPr lang="en-US" sz="3200" dirty="0"/>
              <a:t>Business and Industry relationships</a:t>
            </a:r>
            <a:r>
              <a:rPr lang="en-US" sz="3200" dirty="0" smtClean="0"/>
              <a:t>;</a:t>
            </a:r>
          </a:p>
          <a:p>
            <a:pPr lvl="1"/>
            <a:endParaRPr lang="en-US" sz="3200" dirty="0"/>
          </a:p>
          <a:p>
            <a:pPr lvl="1"/>
            <a:r>
              <a:rPr lang="en-US" sz="3200" b="1" dirty="0"/>
              <a:t>M</a:t>
            </a:r>
            <a:r>
              <a:rPr lang="en-US" sz="3200" b="1" dirty="0" smtClean="0"/>
              <a:t>aximize </a:t>
            </a:r>
            <a:r>
              <a:rPr lang="en-US" sz="3200" dirty="0"/>
              <a:t>employer engagement in the development of relevant programs that will lead to sustainable wages</a:t>
            </a:r>
            <a:r>
              <a:rPr lang="en-US" sz="3200" dirty="0" smtClean="0"/>
              <a:t>;</a:t>
            </a:r>
          </a:p>
          <a:p>
            <a:pPr lvl="1"/>
            <a:endParaRPr lang="en-US" sz="3200" dirty="0"/>
          </a:p>
          <a:p>
            <a:pPr lvl="1"/>
            <a:r>
              <a:rPr lang="en-US" sz="3200" b="1" dirty="0" smtClean="0"/>
              <a:t>Enhance</a:t>
            </a:r>
            <a:r>
              <a:rPr lang="en-US" sz="3200" dirty="0" smtClean="0"/>
              <a:t> </a:t>
            </a:r>
            <a:r>
              <a:rPr lang="en-US" sz="3200" dirty="0"/>
              <a:t>education and training at all levels of the system including adult education, business and industry, career and technical education, and continuing education; </a:t>
            </a:r>
            <a:r>
              <a:rPr lang="en-US" sz="3200" dirty="0" smtClean="0"/>
              <a:t>and</a:t>
            </a:r>
          </a:p>
          <a:p>
            <a:pPr lvl="1"/>
            <a:endParaRPr lang="en-US" sz="3200" dirty="0"/>
          </a:p>
          <a:p>
            <a:pPr lvl="1"/>
            <a:r>
              <a:rPr lang="en-US" sz="3200" b="1" dirty="0"/>
              <a:t>P</a:t>
            </a:r>
            <a:r>
              <a:rPr lang="en-US" sz="3200" b="1" dirty="0" smtClean="0"/>
              <a:t>rovide</a:t>
            </a:r>
            <a:r>
              <a:rPr lang="en-US" sz="3200" dirty="0" smtClean="0"/>
              <a:t> </a:t>
            </a:r>
            <a:r>
              <a:rPr lang="en-US" sz="3200" dirty="0"/>
              <a:t>integrated options for students to move them quickly into career pathway programs/Programs of Study (POS).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VISION….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/>
          <a:lstStyle/>
          <a:p>
            <a:pPr marL="114300" indent="0" algn="just">
              <a:buNone/>
            </a:pPr>
            <a:r>
              <a:rPr lang="en-US" b="1" dirty="0" smtClean="0"/>
              <a:t>Utilize</a:t>
            </a:r>
            <a:r>
              <a:rPr lang="en-US" dirty="0" smtClean="0"/>
              <a:t> </a:t>
            </a:r>
            <a:r>
              <a:rPr lang="en-US" dirty="0"/>
              <a:t>the overall strategic planning and related processes to achieve </a:t>
            </a:r>
            <a:r>
              <a:rPr lang="en-US" b="1" dirty="0"/>
              <a:t>alignment</a:t>
            </a:r>
            <a:r>
              <a:rPr lang="en-US" dirty="0"/>
              <a:t> of the community college system and the state’s </a:t>
            </a:r>
            <a:r>
              <a:rPr lang="en-US" b="1" dirty="0"/>
              <a:t>workforce</a:t>
            </a:r>
            <a:r>
              <a:rPr lang="en-US" dirty="0"/>
              <a:t> development </a:t>
            </a:r>
            <a:r>
              <a:rPr lang="en-US" b="1" dirty="0"/>
              <a:t>system</a:t>
            </a:r>
            <a:r>
              <a:rPr lang="en-US" dirty="0"/>
              <a:t> with </a:t>
            </a:r>
            <a:r>
              <a:rPr lang="en-US" b="1" dirty="0"/>
              <a:t>economic</a:t>
            </a:r>
            <a:r>
              <a:rPr lang="en-US" dirty="0"/>
              <a:t> </a:t>
            </a:r>
            <a:r>
              <a:rPr lang="en-US" b="1" dirty="0"/>
              <a:t>development</a:t>
            </a:r>
            <a:r>
              <a:rPr lang="en-US" dirty="0"/>
              <a:t> directions and </a:t>
            </a:r>
            <a:r>
              <a:rPr lang="en-US" b="1" dirty="0"/>
              <a:t>workforce needs</a:t>
            </a:r>
            <a:r>
              <a:rPr lang="en-US" dirty="0"/>
              <a:t>, thereby creating a talent pipeline that fuels economic growth and creates </a:t>
            </a:r>
            <a:r>
              <a:rPr lang="en-US" b="1" dirty="0"/>
              <a:t>career pathways </a:t>
            </a:r>
            <a:r>
              <a:rPr lang="en-US" dirty="0"/>
              <a:t>for all citizens of Illinois.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3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838200"/>
          </a:xfrm>
        </p:spPr>
        <p:txBody>
          <a:bodyPr/>
          <a:lstStyle/>
          <a:p>
            <a:r>
              <a:rPr lang="en-US" b="1" dirty="0" smtClean="0"/>
              <a:t>Process…. 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Steering Committee</a:t>
            </a:r>
          </a:p>
          <a:p>
            <a:r>
              <a:rPr lang="en-US" b="1" dirty="0" smtClean="0"/>
              <a:t>Regional Forums – 10 Economic Development Regions</a:t>
            </a:r>
          </a:p>
          <a:p>
            <a:pPr lvl="1"/>
            <a:r>
              <a:rPr lang="en-US" b="1" dirty="0" smtClean="0"/>
              <a:t>Employer Panels</a:t>
            </a:r>
          </a:p>
          <a:p>
            <a:pPr lvl="2"/>
            <a:r>
              <a:rPr lang="en-US" b="1" dirty="0" smtClean="0"/>
              <a:t>3-5 Employers</a:t>
            </a:r>
          </a:p>
          <a:p>
            <a:pPr lvl="2"/>
            <a:r>
              <a:rPr lang="en-US" b="1" dirty="0" smtClean="0"/>
              <a:t>Perspectives on Employer, Workforce and Education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Data Presentations</a:t>
            </a:r>
          </a:p>
          <a:p>
            <a:pPr lvl="2"/>
            <a:r>
              <a:rPr lang="en-US" b="1" dirty="0" smtClean="0"/>
              <a:t>Leading Industries -  </a:t>
            </a:r>
            <a:endParaRPr lang="en-US" b="1" dirty="0"/>
          </a:p>
          <a:p>
            <a:pPr lvl="3"/>
            <a:r>
              <a:rPr lang="en-US" b="1" dirty="0" smtClean="0"/>
              <a:t>Expected to grow within a projection period </a:t>
            </a:r>
          </a:p>
          <a:p>
            <a:pPr lvl="2"/>
            <a:r>
              <a:rPr lang="en-US" b="1" dirty="0" smtClean="0"/>
              <a:t>Emerging Industries - </a:t>
            </a:r>
          </a:p>
          <a:p>
            <a:pPr lvl="3"/>
            <a:r>
              <a:rPr lang="en-US" b="1" dirty="0" smtClean="0"/>
              <a:t>Not strongly represented currently but are expected to grow</a:t>
            </a:r>
          </a:p>
          <a:p>
            <a:pPr lvl="2"/>
            <a:r>
              <a:rPr lang="en-US" b="1" dirty="0" smtClean="0"/>
              <a:t>Maturing Industries -</a:t>
            </a:r>
          </a:p>
          <a:p>
            <a:pPr lvl="3"/>
            <a:r>
              <a:rPr lang="en-US" b="1" dirty="0" smtClean="0"/>
              <a:t>Important to the state but are not expected to grow</a:t>
            </a:r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1" algn="just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71" y="300754"/>
            <a:ext cx="5093216" cy="4039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600185"/>
            <a:ext cx="2719369" cy="2456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545116"/>
            <a:ext cx="2719369" cy="2456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403" y="4437685"/>
            <a:ext cx="2387192" cy="21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9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45" y="383028"/>
            <a:ext cx="5277758" cy="3958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26" y="4433800"/>
            <a:ext cx="3522169" cy="2271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12" y="4433800"/>
            <a:ext cx="2352779" cy="21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3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7657"/>
            <a:ext cx="8224284" cy="63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56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16741</TotalTime>
  <Words>902</Words>
  <Application>Microsoft Office PowerPoint</Application>
  <PresentationFormat>On-screen Show (4:3)</PresentationFormat>
  <Paragraphs>104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ICCB Workforce Education Strategic Plan </vt:lpstr>
      <vt:lpstr>What is the Workforce Education Strategic Plan?</vt:lpstr>
      <vt:lpstr>Purpose of the Plan</vt:lpstr>
      <vt:lpstr>Guiding Principles:</vt:lpstr>
      <vt:lpstr>VISION….</vt:lpstr>
      <vt:lpstr>Process…. </vt:lpstr>
      <vt:lpstr>PowerPoint Presentation</vt:lpstr>
      <vt:lpstr>PowerPoint Presentation</vt:lpstr>
      <vt:lpstr>PowerPoint Presentation</vt:lpstr>
      <vt:lpstr>Process Continued….</vt:lpstr>
      <vt:lpstr>Common Themes :</vt:lpstr>
      <vt:lpstr>Common Themes:</vt:lpstr>
      <vt:lpstr>Next Steps…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ICCB Strategic Plan  Workforce Education</dc:title>
  <dc:creator>jennifer foster</dc:creator>
  <cp:lastModifiedBy>Sam Nelson</cp:lastModifiedBy>
  <cp:revision>61</cp:revision>
  <cp:lastPrinted>2016-07-20T20:54:16Z</cp:lastPrinted>
  <dcterms:created xsi:type="dcterms:W3CDTF">2014-12-08T15:37:45Z</dcterms:created>
  <dcterms:modified xsi:type="dcterms:W3CDTF">2016-07-29T18:38:52Z</dcterms:modified>
</cp:coreProperties>
</file>